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24"/>
  </p:notesMasterIdLst>
  <p:sldIdLst>
    <p:sldId id="256" r:id="rId2"/>
    <p:sldId id="257" r:id="rId3"/>
    <p:sldId id="269" r:id="rId4"/>
    <p:sldId id="284" r:id="rId5"/>
    <p:sldId id="308" r:id="rId6"/>
    <p:sldId id="298" r:id="rId7"/>
    <p:sldId id="301" r:id="rId8"/>
    <p:sldId id="270" r:id="rId9"/>
    <p:sldId id="297" r:id="rId10"/>
    <p:sldId id="299" r:id="rId11"/>
    <p:sldId id="303" r:id="rId12"/>
    <p:sldId id="300" r:id="rId13"/>
    <p:sldId id="304" r:id="rId14"/>
    <p:sldId id="305" r:id="rId15"/>
    <p:sldId id="306" r:id="rId16"/>
    <p:sldId id="307" r:id="rId17"/>
    <p:sldId id="271" r:id="rId18"/>
    <p:sldId id="272" r:id="rId19"/>
    <p:sldId id="273" r:id="rId20"/>
    <p:sldId id="274" r:id="rId21"/>
    <p:sldId id="275" r:id="rId22"/>
    <p:sldId id="276" r:id="rId23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25"/>
      <p:bold r:id="rId26"/>
    </p:embeddedFont>
    <p:embeddedFont>
      <p:font typeface="a옛날목욕탕L" panose="02020600000000000000" pitchFamily="18" charset="-127"/>
      <p:regular r:id="rId27"/>
    </p:embeddedFont>
    <p:embeddedFont>
      <p:font typeface="Corbel" panose="020B0503020204020204" pitchFamily="34" charset="0"/>
      <p:regular r:id="rId28"/>
      <p:bold r:id="rId29"/>
      <p:italic r:id="rId30"/>
      <p:boldItalic r:id="rId3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CBF9"/>
    <a:srgbClr val="9BA9D4"/>
    <a:srgbClr val="BAE18F"/>
    <a:srgbClr val="BDDADF"/>
    <a:srgbClr val="D8D3D9"/>
    <a:srgbClr val="4A66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8" autoAdjust="0"/>
    <p:restoredTop sz="87624" autoAdjust="0"/>
  </p:normalViewPr>
  <p:slideViewPr>
    <p:cSldViewPr>
      <p:cViewPr varScale="1">
        <p:scale>
          <a:sx n="67" d="100"/>
          <a:sy n="67" d="100"/>
        </p:scale>
        <p:origin x="1920" y="78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79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3373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201999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3483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72863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58451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97440961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758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19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7156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6762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29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29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4677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2019-11-04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speech-to-tex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google.com/sdk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jungwoon.github.io/google%20cloud/2017/10/26/install-gcloud/" TargetMode="External"/><Relationship Id="rId4" Type="http://schemas.openxmlformats.org/officeDocument/2006/relationships/hyperlink" Target="https://www.kangtaeho.com/5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563888" y="3789040"/>
            <a:ext cx="4915494" cy="249299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BAE18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42AEA3-4039-42EA-9091-FEBFBDCA6C43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352FB2-5EE7-444D-A805-D0FB832F417B}"/>
              </a:ext>
            </a:extLst>
          </p:cNvPr>
          <p:cNvSpPr txBox="1"/>
          <p:nvPr/>
        </p:nvSpPr>
        <p:spPr>
          <a:xfrm>
            <a:off x="3347864" y="1988840"/>
            <a:ext cx="4680520" cy="581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클라우드 번역 </a:t>
            </a:r>
            <a:r>
              <a:rPr lang="en-US" altLang="ko-KR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API</a:t>
            </a:r>
            <a:r>
              <a:rPr lang="ko-KR" altLang="en-US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 허용</a:t>
            </a:r>
            <a:endParaRPr lang="en-US" altLang="ko-KR" sz="2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6A1B9D-1F02-4D42-8AAD-41D44208070B}"/>
              </a:ext>
            </a:extLst>
          </p:cNvPr>
          <p:cNvSpPr txBox="1"/>
          <p:nvPr/>
        </p:nvSpPr>
        <p:spPr>
          <a:xfrm>
            <a:off x="575556" y="2959963"/>
            <a:ext cx="8172908" cy="2979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en-US" altLang="ko-KR" sz="2800" dirty="0">
                <a:hlinkClick r:id="rId3"/>
              </a:rPr>
              <a:t>https://cloud.google.com/speech-to-text</a:t>
            </a:r>
            <a:r>
              <a:rPr lang="en-US" altLang="ko-KR" sz="2800" dirty="0"/>
              <a:t> </a:t>
            </a:r>
            <a:r>
              <a:rPr lang="ko-KR" altLang="en-US" sz="2800" dirty="0"/>
              <a:t>에 접속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Google Cloud Platform Console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 이동</a:t>
            </a:r>
            <a:endParaRPr lang="en-US" altLang="ko-KR" sz="25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APIs &amp; services-&gt;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라이브러리</a:t>
            </a: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-&gt;Cloud Speech-to-Test API-&gt;</a:t>
            </a:r>
            <a:r>
              <a:rPr lang="ko-KR" altLang="en-US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사용설정</a:t>
            </a:r>
            <a:endParaRPr lang="en-US" altLang="ko-KR" sz="25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06643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42AEA3-4039-42EA-9091-FEBFBDCA6C43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352FB2-5EE7-444D-A805-D0FB832F417B}"/>
              </a:ext>
            </a:extLst>
          </p:cNvPr>
          <p:cNvSpPr txBox="1"/>
          <p:nvPr/>
        </p:nvSpPr>
        <p:spPr>
          <a:xfrm>
            <a:off x="3275856" y="2058031"/>
            <a:ext cx="4680520" cy="581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Gcloud</a:t>
            </a:r>
            <a:r>
              <a:rPr lang="en-US" altLang="ko-KR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SDK</a:t>
            </a:r>
            <a:r>
              <a:rPr lang="ko-KR" altLang="en-US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설치 후 인증</a:t>
            </a:r>
            <a:endParaRPr lang="en-US" altLang="ko-KR" sz="2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A6A1B9D-1F02-4D42-8AAD-41D44208070B}"/>
              </a:ext>
            </a:extLst>
          </p:cNvPr>
          <p:cNvSpPr txBox="1"/>
          <p:nvPr/>
        </p:nvSpPr>
        <p:spPr>
          <a:xfrm>
            <a:off x="575556" y="3133460"/>
            <a:ext cx="8316924" cy="32701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en-US" altLang="ko-KR" sz="2000" dirty="0">
                <a:hlinkClick r:id="rId3"/>
              </a:rPr>
              <a:t>https://cloud.google.com/sdk/</a:t>
            </a:r>
            <a:r>
              <a:rPr lang="en-US" altLang="ko-KR" sz="2000" dirty="0"/>
              <a:t>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에 접속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Cloud SDK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빠른 시작 보기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-&gt;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해당되는 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OS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환경으로 설치</a:t>
            </a: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Google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Cloud Platform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프로젝트 제작</a:t>
            </a: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4. Google Cloud SDK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프로그램 다운</a:t>
            </a: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hlinkClick r:id="rId4"/>
              </a:rPr>
              <a:t>https://www.kangtaeho.com/51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>
                <a:hlinkClick r:id="rId5"/>
              </a:rPr>
              <a:t>https://jungwoon.github.io/google%20cloud/2017/10/26/install-gcloud/</a:t>
            </a:r>
            <a:endParaRPr lang="en-US" altLang="ko-KR" sz="2000" dirty="0"/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063764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863CDD7-27C9-40C3-9EBB-03DE80A61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3075272"/>
            <a:ext cx="6912768" cy="319909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F4C4876-E5F0-4954-B07E-746AB388F4B7}"/>
              </a:ext>
            </a:extLst>
          </p:cNvPr>
          <p:cNvSpPr/>
          <p:nvPr/>
        </p:nvSpPr>
        <p:spPr>
          <a:xfrm>
            <a:off x="1313610" y="4647274"/>
            <a:ext cx="7272808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4085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7EF45EA-7717-4102-8F2E-6F04B179BC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222"/>
          <a:stretch/>
        </p:blipFill>
        <p:spPr>
          <a:xfrm>
            <a:off x="827584" y="3068960"/>
            <a:ext cx="7897635" cy="312099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499C4E6-8A61-4896-95D5-1E6566490DFD}"/>
              </a:ext>
            </a:extLst>
          </p:cNvPr>
          <p:cNvSpPr/>
          <p:nvPr/>
        </p:nvSpPr>
        <p:spPr>
          <a:xfrm>
            <a:off x="575556" y="3429000"/>
            <a:ext cx="7157502" cy="15244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3106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C441EDA-3FA5-409F-8EA1-2A990FEECA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401"/>
          <a:stretch/>
        </p:blipFill>
        <p:spPr>
          <a:xfrm>
            <a:off x="755576" y="3320394"/>
            <a:ext cx="6912768" cy="141514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6C69955-F2F6-495F-8252-EFED471398A9}"/>
              </a:ext>
            </a:extLst>
          </p:cNvPr>
          <p:cNvSpPr/>
          <p:nvPr/>
        </p:nvSpPr>
        <p:spPr>
          <a:xfrm>
            <a:off x="2771800" y="3104964"/>
            <a:ext cx="2610318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65F3B1F-A18E-47EA-9ED9-F26897AAE558}"/>
              </a:ext>
            </a:extLst>
          </p:cNvPr>
          <p:cNvSpPr/>
          <p:nvPr/>
        </p:nvSpPr>
        <p:spPr>
          <a:xfrm>
            <a:off x="575556" y="4070142"/>
            <a:ext cx="3042366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73614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TEST</a:t>
            </a:r>
            <a:endParaRPr lang="ko-KR" altLang="en-US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0A3B4A-A938-455C-8D83-78309B904586}"/>
              </a:ext>
            </a:extLst>
          </p:cNvPr>
          <p:cNvSpPr txBox="1"/>
          <p:nvPr/>
        </p:nvSpPr>
        <p:spPr>
          <a:xfrm>
            <a:off x="494452" y="3063843"/>
            <a:ext cx="8326019" cy="23467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 Cloud Platform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탐색메뉴 중 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API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및 서비스 선택</a:t>
            </a: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사용자 인증 정보 만들기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-&gt;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서비스 계정키 받기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(New service account,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권한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:Project Owner, </a:t>
            </a:r>
            <a:r>
              <a:rPr lang="en-US" altLang="ko-KR" sz="20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keytype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 JSON)-&gt;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환경변수 설정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시스템 속성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-&gt;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환경변수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/ </a:t>
            </a:r>
            <a:r>
              <a:rPr lang="ko-KR" altLang="en-US" sz="20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새로만들기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-&gt; 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변수 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 GOOGLE_APPLICATION_CREDENTIALS, </a:t>
            </a:r>
            <a:r>
              <a:rPr lang="ko-KR" altLang="en-US" sz="20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변수값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 JSON</a:t>
            </a:r>
            <a:r>
              <a:rPr lang="ko-KR" altLang="en-US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파일 위치</a:t>
            </a:r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068348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2677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1-5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99592" y="4149080"/>
            <a:ext cx="7272808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34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547664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주 진행계획</a:t>
            </a:r>
          </a:p>
        </p:txBody>
      </p:sp>
    </p:spTree>
    <p:extLst>
      <p:ext uri="{BB962C8B-B14F-4D97-AF65-F5344CB8AC3E}">
        <p14:creationId xmlns:p14="http://schemas.microsoft.com/office/powerpoint/2010/main" val="159461568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계획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07170" y="2407528"/>
            <a:ext cx="70652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인체감지센서를 이용한 디스플레이 </a:t>
            </a:r>
            <a:r>
              <a:rPr lang="ko-KR" altLang="en-US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</a:t>
            </a:r>
            <a:endParaRPr lang="en-US" altLang="ko-KR" sz="28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en-US" altLang="ko-KR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Android Studio USB </a:t>
            </a:r>
            <a:r>
              <a:rPr lang="ko-KR" altLang="en-US" sz="2800" b="1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r>
              <a:rPr lang="ko-KR" altLang="en-US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값 인식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DFBFC3-285B-414C-8BCE-AC8D9D0E97DE}"/>
              </a:ext>
            </a:extLst>
          </p:cNvPr>
          <p:cNvSpPr txBox="1"/>
          <p:nvPr/>
        </p:nvSpPr>
        <p:spPr>
          <a:xfrm>
            <a:off x="1691680" y="2285245"/>
            <a:ext cx="62646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5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이번 주 진행사항</a:t>
            </a:r>
            <a:endParaRPr lang="en-US" altLang="ko-KR" sz="5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5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54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</a:t>
            </a:r>
            <a:r>
              <a:rPr lang="ko-KR" altLang="en-US" sz="5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주 진행 목표</a:t>
            </a:r>
            <a:endParaRPr lang="en-US" altLang="ko-KR" sz="5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9DC073B-DD2D-49C4-B99B-22839C083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324997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:a16="http://schemas.microsoft.com/office/drawing/2014/main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234790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DF88DFCC-2CCE-4943-A814-F44113461B8D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A5053C-BC9E-423C-AC74-2970EAA9EECF}"/>
              </a:ext>
            </a:extLst>
          </p:cNvPr>
          <p:cNvSpPr/>
          <p:nvPr/>
        </p:nvSpPr>
        <p:spPr>
          <a:xfrm>
            <a:off x="5098188" y="3777113"/>
            <a:ext cx="1850076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CB21B5-E7DB-446C-97AF-B0D775BA9D9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393410-A87D-4FAE-97BC-780DCCEBBDFD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2509E3-9A58-47DD-BBA8-82C7A03DA357}"/>
              </a:ext>
            </a:extLst>
          </p:cNvPr>
          <p:cNvSpPr/>
          <p:nvPr/>
        </p:nvSpPr>
        <p:spPr>
          <a:xfrm>
            <a:off x="5840400" y="5013176"/>
            <a:ext cx="2187983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000AC7-A918-4E52-B6FE-5C1EA818A8F8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7D5AF8-FE1B-4982-A8E0-A47FF7D38F8C}"/>
              </a:ext>
            </a:extLst>
          </p:cNvPr>
          <p:cNvSpPr/>
          <p:nvPr/>
        </p:nvSpPr>
        <p:spPr>
          <a:xfrm>
            <a:off x="4377948" y="4455717"/>
            <a:ext cx="183908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098188" y="3777113"/>
            <a:ext cx="1140981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840400" y="5013176"/>
            <a:ext cx="376637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475656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주 진행사항</a:t>
            </a:r>
          </a:p>
        </p:txBody>
      </p:sp>
    </p:spTree>
    <p:extLst>
      <p:ext uri="{BB962C8B-B14F-4D97-AF65-F5344CB8AC3E}">
        <p14:creationId xmlns:p14="http://schemas.microsoft.com/office/powerpoint/2010/main" val="279142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 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15616" y="1569998"/>
            <a:ext cx="7019056" cy="3947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</a:t>
            </a: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Android Studio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활성화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Android Studio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</a:t>
            </a: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안내</a:t>
            </a:r>
            <a:endParaRPr lang="en-US" altLang="ko-KR" sz="32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3. Android Studio </a:t>
            </a: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238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3688" y="539969"/>
            <a:ext cx="680475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활성화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7168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827584" y="1700808"/>
            <a:ext cx="745282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SoundPool</a:t>
            </a:r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&amp; </a:t>
            </a:r>
            <a:r>
              <a:rPr lang="en-US" altLang="ko-KR" sz="20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MediaPlayer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 비교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168876"/>
              </p:ext>
            </p:extLst>
          </p:nvPr>
        </p:nvGraphicFramePr>
        <p:xfrm>
          <a:off x="431540" y="3284985"/>
          <a:ext cx="8422272" cy="309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61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56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3118">
                <a:tc>
                  <a:txBody>
                    <a:bodyPr/>
                    <a:lstStyle/>
                    <a:p>
                      <a:pPr marL="0" lvl="0" indent="0" algn="ctr" latinLnBrk="1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ko-KR" altLang="en-US" sz="2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비교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en-US" altLang="ko-KR" sz="24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SoundPool</a:t>
                      </a:r>
                      <a:endParaRPr lang="ko-KR" altLang="en-US" sz="2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en-US" altLang="ko-KR" sz="24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MediaPlayer</a:t>
                      </a:r>
                      <a:endParaRPr lang="ko-KR" altLang="en-US" sz="2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1613"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ko-KR" altLang="en-US" sz="2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장점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짧은 사운드 재생에 효과적 </a:t>
                      </a:r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(10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초 내</a:t>
                      </a:r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  <a:endParaRPr lang="ko-KR" altLang="en-US" sz="20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사운드 연타 구현 가능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긴 사운드 재생에 효과적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1613"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ko-KR" altLang="en-US" sz="2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단점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긴 사운드 재생 불가</a:t>
                      </a:r>
                    </a:p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en-US" altLang="ko-KR" sz="20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Ogg</a:t>
                      </a:r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재생만 안정적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연타</a:t>
                      </a:r>
                      <a:r>
                        <a:rPr lang="ko-KR" altLang="en-US" sz="2000" baseline="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처리의 어려움</a:t>
                      </a:r>
                      <a:endParaRPr lang="ko-KR" altLang="en-US" sz="20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1216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사각형: 둥근 모서리 1">
            <a:extLst>
              <a:ext uri="{FF2B5EF4-FFF2-40B4-BE49-F238E27FC236}">
                <a16:creationId xmlns:a16="http://schemas.microsoft.com/office/drawing/2014/main" id="{EC06B732-9E19-47D9-A5F2-3FC9ED614297}"/>
              </a:ext>
            </a:extLst>
          </p:cNvPr>
          <p:cNvSpPr/>
          <p:nvPr/>
        </p:nvSpPr>
        <p:spPr>
          <a:xfrm>
            <a:off x="403678" y="1660287"/>
            <a:ext cx="7912737" cy="760601"/>
          </a:xfrm>
          <a:prstGeom prst="roundRect">
            <a:avLst/>
          </a:prstGeom>
          <a:solidFill>
            <a:srgbClr val="D8D3D9"/>
          </a:solidFill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사운드가 길지 않음에도 </a:t>
            </a:r>
            <a:r>
              <a:rPr lang="en-US" altLang="ko-KR" sz="23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MediaPlayer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함수를 쓰는 이유 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</a:p>
        </p:txBody>
      </p:sp>
      <p:sp>
        <p:nvSpPr>
          <p:cNvPr id="9" name="설명선: 아래쪽 화살표 6">
            <a:extLst>
              <a:ext uri="{FF2B5EF4-FFF2-40B4-BE49-F238E27FC236}">
                <a16:creationId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526462" y="2780928"/>
            <a:ext cx="3816424" cy="1584176"/>
          </a:xfrm>
          <a:prstGeom prst="downArrowCallout">
            <a:avLst>
              <a:gd name="adj1" fmla="val 9208"/>
              <a:gd name="adj2" fmla="val 14150"/>
              <a:gd name="adj3" fmla="val 17524"/>
              <a:gd name="adj4" fmla="val 76725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SoundPool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함수를 이용하면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음성들끼리 서로 겹치는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‘overlap’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현상 발생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사각형: 둥근 모서리 16">
            <a:extLst>
              <a:ext uri="{FF2B5EF4-FFF2-40B4-BE49-F238E27FC236}">
                <a16:creationId xmlns:a16="http://schemas.microsoft.com/office/drawing/2014/main" id="{B7E0BF52-74F8-41F8-A607-EA87E9E07E40}"/>
              </a:ext>
            </a:extLst>
          </p:cNvPr>
          <p:cNvSpPr/>
          <p:nvPr/>
        </p:nvSpPr>
        <p:spPr>
          <a:xfrm>
            <a:off x="539552" y="4520357"/>
            <a:ext cx="7776864" cy="780852"/>
          </a:xfrm>
          <a:prstGeom prst="roundRect">
            <a:avLst/>
          </a:prstGeom>
          <a:solidFill>
            <a:srgbClr val="BDDADF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SoundPool</a:t>
            </a: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 할 수 없음</a:t>
            </a:r>
          </a:p>
        </p:txBody>
      </p:sp>
      <p:sp>
        <p:nvSpPr>
          <p:cNvPr id="11" name="십자형 10">
            <a:extLst>
              <a:ext uri="{FF2B5EF4-FFF2-40B4-BE49-F238E27FC236}">
                <a16:creationId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2088537" y="4043598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8">
            <a:extLst>
              <a:ext uri="{FF2B5EF4-FFF2-40B4-BE49-F238E27FC236}">
                <a16:creationId xmlns:a16="http://schemas.microsoft.com/office/drawing/2014/main" id="{21C87E7E-999A-4DB0-ABAB-553B8CCDA80F}"/>
              </a:ext>
            </a:extLst>
          </p:cNvPr>
          <p:cNvSpPr/>
          <p:nvPr/>
        </p:nvSpPr>
        <p:spPr>
          <a:xfrm>
            <a:off x="403678" y="5741848"/>
            <a:ext cx="7912737" cy="760601"/>
          </a:xfrm>
          <a:prstGeom prst="roundRect">
            <a:avLst/>
          </a:prstGeom>
          <a:noFill/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결과적으로 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</a:t>
            </a:r>
            <a:r>
              <a:rPr lang="en-US" altLang="ko-KR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MediaPlayer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’ 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 사용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설명선: 아래쪽 화살표 6">
            <a:extLst>
              <a:ext uri="{FF2B5EF4-FFF2-40B4-BE49-F238E27FC236}">
                <a16:creationId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4499992" y="2780928"/>
            <a:ext cx="3816424" cy="1697349"/>
          </a:xfrm>
          <a:prstGeom prst="downArrowCallout">
            <a:avLst>
              <a:gd name="adj1" fmla="val 11132"/>
              <a:gd name="adj2" fmla="val 14150"/>
              <a:gd name="adj3" fmla="val 17524"/>
              <a:gd name="adj4" fmla="val 71337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음성들의 길이가 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모두 다르기 때문에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10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초 이상일 시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‘overlap’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현상 발생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십자형 13">
            <a:extLst>
              <a:ext uri="{FF2B5EF4-FFF2-40B4-BE49-F238E27FC236}">
                <a16:creationId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6058555" y="4159594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318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자기 디스크 13">
            <a:extLst>
              <a:ext uri="{FF2B5EF4-FFF2-40B4-BE49-F238E27FC236}">
                <a16:creationId xmlns:a16="http://schemas.microsoft.com/office/drawing/2014/main" id="{14D0E767-AF35-4B23-90B1-705F4C6337A2}"/>
              </a:ext>
            </a:extLst>
          </p:cNvPr>
          <p:cNvSpPr/>
          <p:nvPr/>
        </p:nvSpPr>
        <p:spPr>
          <a:xfrm>
            <a:off x="3379480" y="5733502"/>
            <a:ext cx="975481" cy="54137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263F36C-9145-4E2C-AB97-CC775084BCC1}"/>
              </a:ext>
            </a:extLst>
          </p:cNvPr>
          <p:cNvSpPr/>
          <p:nvPr/>
        </p:nvSpPr>
        <p:spPr>
          <a:xfrm>
            <a:off x="550640" y="1837548"/>
            <a:ext cx="1800200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연결 구도</a:t>
            </a:r>
          </a:p>
        </p:txBody>
      </p:sp>
      <p:sp>
        <p:nvSpPr>
          <p:cNvPr id="9" name="정육면체 8">
            <a:extLst>
              <a:ext uri="{FF2B5EF4-FFF2-40B4-BE49-F238E27FC236}">
                <a16:creationId xmlns:a16="http://schemas.microsoft.com/office/drawing/2014/main" id="{7F5467AB-C966-49C8-8A57-F28135C51D45}"/>
              </a:ext>
            </a:extLst>
          </p:cNvPr>
          <p:cNvSpPr/>
          <p:nvPr/>
        </p:nvSpPr>
        <p:spPr>
          <a:xfrm>
            <a:off x="3731064" y="1706491"/>
            <a:ext cx="306974" cy="416895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정육면체 9">
            <a:extLst>
              <a:ext uri="{FF2B5EF4-FFF2-40B4-BE49-F238E27FC236}">
                <a16:creationId xmlns:a16="http://schemas.microsoft.com/office/drawing/2014/main" id="{8A4C3CAD-4046-4F3D-9FCE-8730B86445BE}"/>
              </a:ext>
            </a:extLst>
          </p:cNvPr>
          <p:cNvSpPr/>
          <p:nvPr/>
        </p:nvSpPr>
        <p:spPr>
          <a:xfrm>
            <a:off x="3005141" y="2105924"/>
            <a:ext cx="1858791" cy="1179060"/>
          </a:xfrm>
          <a:prstGeom prst="cube">
            <a:avLst>
              <a:gd name="adj" fmla="val 6962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</a:t>
            </a:r>
          </a:p>
        </p:txBody>
      </p:sp>
      <p:sp>
        <p:nvSpPr>
          <p:cNvPr id="15" name="정육면체 14">
            <a:extLst>
              <a:ext uri="{FF2B5EF4-FFF2-40B4-BE49-F238E27FC236}">
                <a16:creationId xmlns:a16="http://schemas.microsoft.com/office/drawing/2014/main" id="{2D95BF74-84A4-4426-B49C-644D1E0B3DD9}"/>
              </a:ext>
            </a:extLst>
          </p:cNvPr>
          <p:cNvSpPr/>
          <p:nvPr/>
        </p:nvSpPr>
        <p:spPr>
          <a:xfrm>
            <a:off x="5019249" y="3947178"/>
            <a:ext cx="1454076" cy="922343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정육면체 15">
            <a:extLst>
              <a:ext uri="{FF2B5EF4-FFF2-40B4-BE49-F238E27FC236}">
                <a16:creationId xmlns:a16="http://schemas.microsoft.com/office/drawing/2014/main" id="{08B87BC1-2B68-4663-9AD1-315AE697B0EC}"/>
              </a:ext>
            </a:extLst>
          </p:cNvPr>
          <p:cNvSpPr/>
          <p:nvPr/>
        </p:nvSpPr>
        <p:spPr>
          <a:xfrm>
            <a:off x="7044048" y="3862450"/>
            <a:ext cx="768311" cy="975220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모듈</a:t>
            </a:r>
          </a:p>
        </p:txBody>
      </p:sp>
      <p:sp>
        <p:nvSpPr>
          <p:cNvPr id="17" name="정육면체 16">
            <a:extLst>
              <a:ext uri="{FF2B5EF4-FFF2-40B4-BE49-F238E27FC236}">
                <a16:creationId xmlns:a16="http://schemas.microsoft.com/office/drawing/2014/main" id="{883DCA11-BE87-4486-AB7D-350406E73E71}"/>
              </a:ext>
            </a:extLst>
          </p:cNvPr>
          <p:cNvSpPr/>
          <p:nvPr/>
        </p:nvSpPr>
        <p:spPr>
          <a:xfrm>
            <a:off x="4973349" y="5488380"/>
            <a:ext cx="1521256" cy="964956"/>
          </a:xfrm>
          <a:prstGeom prst="cube">
            <a:avLst>
              <a:gd name="adj" fmla="val 6962"/>
            </a:avLst>
          </a:prstGeom>
          <a:solidFill>
            <a:srgbClr val="BAE18F"/>
          </a:solidFill>
          <a:ln>
            <a:solidFill>
              <a:srgbClr val="00B050"/>
            </a:solidFill>
          </a:ln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스텝모터</a:t>
            </a: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드라이브</a:t>
            </a:r>
            <a:endParaRPr lang="en-US" altLang="ko-KR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보드</a:t>
            </a:r>
          </a:p>
        </p:txBody>
      </p:sp>
      <p:sp>
        <p:nvSpPr>
          <p:cNvPr id="13" name="순서도: 자기 디스크 12">
            <a:extLst>
              <a:ext uri="{FF2B5EF4-FFF2-40B4-BE49-F238E27FC236}">
                <a16:creationId xmlns:a16="http://schemas.microsoft.com/office/drawing/2014/main" id="{DB10DCB9-5B3F-4047-A23C-DF74E19A4554}"/>
              </a:ext>
            </a:extLst>
          </p:cNvPr>
          <p:cNvSpPr/>
          <p:nvPr/>
        </p:nvSpPr>
        <p:spPr>
          <a:xfrm>
            <a:off x="5186394" y="2715180"/>
            <a:ext cx="1196521" cy="613139"/>
          </a:xfrm>
          <a:prstGeom prst="flowChartMagneticDisk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외부 전압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80C6AD9-0D69-4B63-84D2-E73345512E7B}"/>
              </a:ext>
            </a:extLst>
          </p:cNvPr>
          <p:cNvCxnSpPr>
            <a:cxnSpLocks/>
            <a:stCxn id="17" idx="2"/>
            <a:endCxn id="14" idx="4"/>
          </p:cNvCxnSpPr>
          <p:nvPr/>
        </p:nvCxnSpPr>
        <p:spPr>
          <a:xfrm flipH="1" flipV="1">
            <a:off x="4354961" y="6004188"/>
            <a:ext cx="618388" cy="26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8AA70AE-D57F-4941-B565-067CBDE2DEEA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 flipH="1">
            <a:off x="5700387" y="4869521"/>
            <a:ext cx="13793" cy="68603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B30C1D6-67F9-46A7-BC08-7DEA07B8CEDB}"/>
              </a:ext>
            </a:extLst>
          </p:cNvPr>
          <p:cNvCxnSpPr>
            <a:cxnSpLocks/>
            <a:stCxn id="13" idx="3"/>
            <a:endCxn id="15" idx="0"/>
          </p:cNvCxnSpPr>
          <p:nvPr/>
        </p:nvCxnSpPr>
        <p:spPr>
          <a:xfrm flipH="1">
            <a:off x="5778394" y="3328319"/>
            <a:ext cx="6261" cy="61885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C63BC9C-DA49-499C-AB6A-D571DCF071F6}"/>
              </a:ext>
            </a:extLst>
          </p:cNvPr>
          <p:cNvCxnSpPr>
            <a:cxnSpLocks/>
            <a:stCxn id="15" idx="5"/>
            <a:endCxn id="16" idx="2"/>
          </p:cNvCxnSpPr>
          <p:nvPr/>
        </p:nvCxnSpPr>
        <p:spPr>
          <a:xfrm>
            <a:off x="6473325" y="4376243"/>
            <a:ext cx="570723" cy="562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정육면체 68">
            <a:extLst>
              <a:ext uri="{FF2B5EF4-FFF2-40B4-BE49-F238E27FC236}">
                <a16:creationId xmlns:a16="http://schemas.microsoft.com/office/drawing/2014/main" id="{9FC0F510-C251-4581-A0D8-F94FEC2B4654}"/>
              </a:ext>
            </a:extLst>
          </p:cNvPr>
          <p:cNvSpPr/>
          <p:nvPr/>
        </p:nvSpPr>
        <p:spPr>
          <a:xfrm>
            <a:off x="7461536" y="2492896"/>
            <a:ext cx="1323470" cy="885883"/>
          </a:xfrm>
          <a:prstGeom prst="cube">
            <a:avLst>
              <a:gd name="adj" fmla="val 6492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사용자의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6AE90658-03F9-439A-BFC0-F87E155BE4B9}"/>
              </a:ext>
            </a:extLst>
          </p:cNvPr>
          <p:cNvCxnSpPr>
            <a:cxnSpLocks/>
            <a:stCxn id="69" idx="3"/>
            <a:endCxn id="16" idx="5"/>
          </p:cNvCxnSpPr>
          <p:nvPr/>
        </p:nvCxnSpPr>
        <p:spPr>
          <a:xfrm rot="5400000">
            <a:off x="7481169" y="3709969"/>
            <a:ext cx="944536" cy="282156"/>
          </a:xfrm>
          <a:prstGeom prst="bentConnector2">
            <a:avLst/>
          </a:prstGeom>
          <a:ln w="571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타원형 설명선 11"/>
          <p:cNvSpPr/>
          <p:nvPr/>
        </p:nvSpPr>
        <p:spPr>
          <a:xfrm>
            <a:off x="5652120" y="1556793"/>
            <a:ext cx="2016223" cy="864096"/>
          </a:xfrm>
          <a:prstGeom prst="wedgeEllipseCallout">
            <a:avLst>
              <a:gd name="adj1" fmla="val 33323"/>
              <a:gd name="adj2" fmla="val 60562"/>
            </a:avLst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 </a:t>
            </a:r>
            <a:r>
              <a:rPr lang="en-US" altLang="ko-KR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16287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F910877-AD6D-4959-8038-E10854949FB8}"/>
              </a:ext>
            </a:extLst>
          </p:cNvPr>
          <p:cNvSpPr/>
          <p:nvPr/>
        </p:nvSpPr>
        <p:spPr>
          <a:xfrm>
            <a:off x="1835696" y="1556792"/>
            <a:ext cx="5832648" cy="1584176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안드로이드의 음성인식 기술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6A8D6-8AEB-4F3E-8E10-4E52407E4768}"/>
              </a:ext>
            </a:extLst>
          </p:cNvPr>
          <p:cNvSpPr txBox="1"/>
          <p:nvPr/>
        </p:nvSpPr>
        <p:spPr>
          <a:xfrm>
            <a:off x="1097614" y="3400942"/>
            <a:ext cx="3067909" cy="182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STT</a:t>
            </a:r>
          </a:p>
          <a:p>
            <a:pPr algn="ctr">
              <a:lnSpc>
                <a:spcPct val="15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(Speech to Text)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81C9E3-C3D2-4EDF-8A0B-1E6392C3C64F}"/>
              </a:ext>
            </a:extLst>
          </p:cNvPr>
          <p:cNvSpPr txBox="1"/>
          <p:nvPr/>
        </p:nvSpPr>
        <p:spPr>
          <a:xfrm>
            <a:off x="4978477" y="3400942"/>
            <a:ext cx="3067909" cy="1756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TTS</a:t>
            </a: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(Text to Speech)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736648-6A55-493E-AD43-4716279ACF6F}"/>
              </a:ext>
            </a:extLst>
          </p:cNvPr>
          <p:cNvSpPr txBox="1"/>
          <p:nvPr/>
        </p:nvSpPr>
        <p:spPr>
          <a:xfrm>
            <a:off x="913947" y="5373216"/>
            <a:ext cx="7316105" cy="602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사용자가 </a:t>
            </a:r>
            <a:r>
              <a:rPr lang="ko-KR" altLang="en-US" sz="25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명령어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말하면 리니어 레일 </a:t>
            </a:r>
            <a:r>
              <a:rPr lang="ko-KR" altLang="en-US" sz="25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높이조절</a:t>
            </a:r>
            <a:r>
              <a:rPr lang="ko-KR" alt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되게 할 것임으로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F4ECC57-AD73-47CF-99C2-3EF6C42394D9}"/>
              </a:ext>
            </a:extLst>
          </p:cNvPr>
          <p:cNvSpPr/>
          <p:nvPr/>
        </p:nvSpPr>
        <p:spPr>
          <a:xfrm>
            <a:off x="838546" y="3429000"/>
            <a:ext cx="3586044" cy="188200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988015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514</Words>
  <Application>Microsoft Office PowerPoint</Application>
  <PresentationFormat>화면 슬라이드 쇼(4:3)</PresentationFormat>
  <Paragraphs>175</Paragraphs>
  <Slides>22</Slides>
  <Notes>20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22</vt:i4>
      </vt:variant>
    </vt:vector>
  </HeadingPairs>
  <TitlesOfParts>
    <vt:vector size="28" baseType="lpstr">
      <vt:lpstr>맑은 고딕</vt:lpstr>
      <vt:lpstr>Yoon 윤고딕 520_TT</vt:lpstr>
      <vt:lpstr>Arial</vt:lpstr>
      <vt:lpstr>a옛날목욕탕L</vt:lpstr>
      <vt:lpstr>Corbel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Windows 사용자</cp:lastModifiedBy>
  <cp:revision>299</cp:revision>
  <dcterms:created xsi:type="dcterms:W3CDTF">2017-05-25T09:40:08Z</dcterms:created>
  <dcterms:modified xsi:type="dcterms:W3CDTF">2019-11-04T10:07:22Z</dcterms:modified>
  <cp:version>1000.0000.01</cp:version>
</cp:coreProperties>
</file>

<file path=docProps/thumbnail.jpeg>
</file>